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70" r:id="rId4"/>
    <p:sldId id="259" r:id="rId5"/>
    <p:sldId id="267" r:id="rId6"/>
    <p:sldId id="268" r:id="rId7"/>
    <p:sldId id="262" r:id="rId8"/>
    <p:sldId id="264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3BDB-1220-4461-A0E8-7F3BBF4B82A7}" type="doc">
      <dgm:prSet loTypeId="urn:microsoft.com/office/officeart/2005/8/layout/cycle4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04E66A90-1BC0-4F64-B499-550111287CA9}">
      <dgm:prSet phldrT="[Text]"/>
      <dgm:spPr/>
      <dgm:t>
        <a:bodyPr/>
        <a:lstStyle/>
        <a:p>
          <a:r>
            <a:rPr lang="en-IN" dirty="0"/>
            <a:t>1</a:t>
          </a:r>
        </a:p>
      </dgm:t>
    </dgm:pt>
    <dgm:pt modelId="{E748640A-5205-4914-B6A1-AC8212F55789}" type="parTrans" cxnId="{0808805C-3194-46FE-8CED-B2800FCFB4CC}">
      <dgm:prSet/>
      <dgm:spPr/>
      <dgm:t>
        <a:bodyPr/>
        <a:lstStyle/>
        <a:p>
          <a:endParaRPr lang="en-IN"/>
        </a:p>
      </dgm:t>
    </dgm:pt>
    <dgm:pt modelId="{62365968-6BC3-42C6-B037-A24A120D9A75}" type="sibTrans" cxnId="{0808805C-3194-46FE-8CED-B2800FCFB4CC}">
      <dgm:prSet/>
      <dgm:spPr/>
      <dgm:t>
        <a:bodyPr/>
        <a:lstStyle/>
        <a:p>
          <a:endParaRPr lang="en-IN"/>
        </a:p>
      </dgm:t>
    </dgm:pt>
    <dgm:pt modelId="{52880DC8-62F6-40BB-AD0F-8C33AE3DEDC8}">
      <dgm:prSet phldrT="[Text]" custT="1"/>
      <dgm:spPr/>
      <dgm:t>
        <a:bodyPr/>
        <a:lstStyle/>
        <a:p>
          <a:r>
            <a:rPr lang="en-IN" sz="1600" dirty="0"/>
            <a:t>The project showcases the transformation of healthcare data into actionable insights using analytics tools</a:t>
          </a:r>
        </a:p>
      </dgm:t>
    </dgm:pt>
    <dgm:pt modelId="{4C8FC495-52A9-45BC-9F08-543EA634BC78}" type="parTrans" cxnId="{2F564AAE-23C9-4EBA-A419-D5843174A30B}">
      <dgm:prSet/>
      <dgm:spPr/>
      <dgm:t>
        <a:bodyPr/>
        <a:lstStyle/>
        <a:p>
          <a:endParaRPr lang="en-IN"/>
        </a:p>
      </dgm:t>
    </dgm:pt>
    <dgm:pt modelId="{29A0E1C2-93D4-4049-B420-A906F7001015}" type="sibTrans" cxnId="{2F564AAE-23C9-4EBA-A419-D5843174A30B}">
      <dgm:prSet/>
      <dgm:spPr/>
      <dgm:t>
        <a:bodyPr/>
        <a:lstStyle/>
        <a:p>
          <a:endParaRPr lang="en-IN"/>
        </a:p>
      </dgm:t>
    </dgm:pt>
    <dgm:pt modelId="{C62D3858-BAC5-42C6-88BF-7806C77F68CA}">
      <dgm:prSet phldrT="[Text]"/>
      <dgm:spPr/>
      <dgm:t>
        <a:bodyPr/>
        <a:lstStyle/>
        <a:p>
          <a:r>
            <a:rPr lang="en-IN" dirty="0"/>
            <a:t>2</a:t>
          </a:r>
        </a:p>
      </dgm:t>
    </dgm:pt>
    <dgm:pt modelId="{A1ED38DB-4C49-41C9-9547-BA87856A82E5}" type="parTrans" cxnId="{F48EE34E-DFFB-4075-9D4D-E588D1D665B3}">
      <dgm:prSet/>
      <dgm:spPr/>
      <dgm:t>
        <a:bodyPr/>
        <a:lstStyle/>
        <a:p>
          <a:endParaRPr lang="en-IN"/>
        </a:p>
      </dgm:t>
    </dgm:pt>
    <dgm:pt modelId="{B70CD967-3E7C-4921-A9F0-5A708B5CA956}" type="sibTrans" cxnId="{F48EE34E-DFFB-4075-9D4D-E588D1D665B3}">
      <dgm:prSet/>
      <dgm:spPr/>
      <dgm:t>
        <a:bodyPr/>
        <a:lstStyle/>
        <a:p>
          <a:endParaRPr lang="en-IN"/>
        </a:p>
      </dgm:t>
    </dgm:pt>
    <dgm:pt modelId="{1C7E6DF8-1E1F-4765-8489-6385BBC6321B}">
      <dgm:prSet phldrT="[Text]" custT="1"/>
      <dgm:spPr/>
      <dgm:t>
        <a:bodyPr/>
        <a:lstStyle/>
        <a:p>
          <a:r>
            <a:rPr lang="en-IN" sz="1600" dirty="0"/>
            <a:t>Key Performance Indicators (KPI) play a crucial role in accessing healthcare performance</a:t>
          </a:r>
        </a:p>
      </dgm:t>
    </dgm:pt>
    <dgm:pt modelId="{952052DF-86FA-4BCA-9A22-D0441B76192B}" type="parTrans" cxnId="{21665110-B4CD-4CFA-9DD6-8B94ED344A92}">
      <dgm:prSet/>
      <dgm:spPr/>
      <dgm:t>
        <a:bodyPr/>
        <a:lstStyle/>
        <a:p>
          <a:endParaRPr lang="en-IN"/>
        </a:p>
      </dgm:t>
    </dgm:pt>
    <dgm:pt modelId="{740BAAF4-5B40-4433-BB9E-3FD1DC2A985E}" type="sibTrans" cxnId="{21665110-B4CD-4CFA-9DD6-8B94ED344A92}">
      <dgm:prSet/>
      <dgm:spPr/>
      <dgm:t>
        <a:bodyPr/>
        <a:lstStyle/>
        <a:p>
          <a:endParaRPr lang="en-IN"/>
        </a:p>
      </dgm:t>
    </dgm:pt>
    <dgm:pt modelId="{C37C5FAE-5BD9-48D2-9E3E-E368A1495E1A}">
      <dgm:prSet phldrT="[Text]"/>
      <dgm:spPr/>
      <dgm:t>
        <a:bodyPr/>
        <a:lstStyle/>
        <a:p>
          <a:r>
            <a:rPr lang="en-IN" dirty="0"/>
            <a:t>3</a:t>
          </a:r>
        </a:p>
      </dgm:t>
    </dgm:pt>
    <dgm:pt modelId="{B3959051-EA30-4F25-9E40-FCA7E3BF2C4F}" type="parTrans" cxnId="{D59884D6-5EAC-44BC-8466-D182E0310591}">
      <dgm:prSet/>
      <dgm:spPr/>
      <dgm:t>
        <a:bodyPr/>
        <a:lstStyle/>
        <a:p>
          <a:endParaRPr lang="en-IN"/>
        </a:p>
      </dgm:t>
    </dgm:pt>
    <dgm:pt modelId="{AE0C5330-B01B-4AD6-9A44-357016DCD777}" type="sibTrans" cxnId="{D59884D6-5EAC-44BC-8466-D182E0310591}">
      <dgm:prSet/>
      <dgm:spPr/>
      <dgm:t>
        <a:bodyPr/>
        <a:lstStyle/>
        <a:p>
          <a:endParaRPr lang="en-IN"/>
        </a:p>
      </dgm:t>
    </dgm:pt>
    <dgm:pt modelId="{D246D6F5-0390-4677-B164-F8015FFC3EE2}">
      <dgm:prSet phldrT="[Text]" custT="1"/>
      <dgm:spPr/>
      <dgm:t>
        <a:bodyPr/>
        <a:lstStyle/>
        <a:p>
          <a:r>
            <a:rPr lang="en-IN" sz="1600" dirty="0"/>
            <a:t>Hospitals can use analytics to enhance service quality and improve patient outcomes</a:t>
          </a:r>
        </a:p>
      </dgm:t>
    </dgm:pt>
    <dgm:pt modelId="{861CABB9-BC77-464A-90F8-59895D4E5D14}" type="parTrans" cxnId="{B2DC97DD-2A6A-417F-8F94-DF58D9C5C0AE}">
      <dgm:prSet/>
      <dgm:spPr/>
      <dgm:t>
        <a:bodyPr/>
        <a:lstStyle/>
        <a:p>
          <a:endParaRPr lang="en-IN"/>
        </a:p>
      </dgm:t>
    </dgm:pt>
    <dgm:pt modelId="{1A424D7C-EC96-43E9-9875-CFE6989BF409}" type="sibTrans" cxnId="{B2DC97DD-2A6A-417F-8F94-DF58D9C5C0AE}">
      <dgm:prSet/>
      <dgm:spPr/>
      <dgm:t>
        <a:bodyPr/>
        <a:lstStyle/>
        <a:p>
          <a:endParaRPr lang="en-IN"/>
        </a:p>
      </dgm:t>
    </dgm:pt>
    <dgm:pt modelId="{F4857811-2E98-485C-ACA6-7AB032F27733}">
      <dgm:prSet phldrT="[Text]"/>
      <dgm:spPr/>
      <dgm:t>
        <a:bodyPr/>
        <a:lstStyle/>
        <a:p>
          <a:r>
            <a:rPr lang="en-IN" dirty="0"/>
            <a:t>4</a:t>
          </a:r>
        </a:p>
      </dgm:t>
    </dgm:pt>
    <dgm:pt modelId="{77ED2382-2AFB-4507-98C3-60E2DC8A9A18}" type="parTrans" cxnId="{FDEEDF5A-0146-4F08-892E-FD2414BDF0A9}">
      <dgm:prSet/>
      <dgm:spPr/>
      <dgm:t>
        <a:bodyPr/>
        <a:lstStyle/>
        <a:p>
          <a:endParaRPr lang="en-IN"/>
        </a:p>
      </dgm:t>
    </dgm:pt>
    <dgm:pt modelId="{93C698A9-14FC-4AD2-9E02-15B9D217163C}" type="sibTrans" cxnId="{FDEEDF5A-0146-4F08-892E-FD2414BDF0A9}">
      <dgm:prSet/>
      <dgm:spPr/>
      <dgm:t>
        <a:bodyPr/>
        <a:lstStyle/>
        <a:p>
          <a:endParaRPr lang="en-IN"/>
        </a:p>
      </dgm:t>
    </dgm:pt>
    <dgm:pt modelId="{AAF92F6C-3C51-400E-A8F8-ED74418C337F}">
      <dgm:prSet phldrT="[Text]" custT="1"/>
      <dgm:spPr/>
      <dgm:t>
        <a:bodyPr/>
        <a:lstStyle/>
        <a:p>
          <a:r>
            <a:rPr lang="en-IN" sz="1600" dirty="0"/>
            <a:t>Efficient use of data helps in managing and reducing operational cost effectively</a:t>
          </a:r>
        </a:p>
      </dgm:t>
    </dgm:pt>
    <dgm:pt modelId="{1825D974-E329-4D13-8E7A-8C64E9485004}" type="parTrans" cxnId="{63D49500-D1C0-4D0A-A6E5-6FB013549CFF}">
      <dgm:prSet/>
      <dgm:spPr/>
      <dgm:t>
        <a:bodyPr/>
        <a:lstStyle/>
        <a:p>
          <a:endParaRPr lang="en-IN"/>
        </a:p>
      </dgm:t>
    </dgm:pt>
    <dgm:pt modelId="{EC6ABD9C-D46D-4603-9D84-DEF42D401A53}" type="sibTrans" cxnId="{63D49500-D1C0-4D0A-A6E5-6FB013549CFF}">
      <dgm:prSet/>
      <dgm:spPr/>
      <dgm:t>
        <a:bodyPr/>
        <a:lstStyle/>
        <a:p>
          <a:endParaRPr lang="en-IN"/>
        </a:p>
      </dgm:t>
    </dgm:pt>
    <dgm:pt modelId="{E5238D42-77DE-4CD0-B440-9ECC27BE7405}" type="pres">
      <dgm:prSet presAssocID="{6BBE3BDB-1220-4461-A0E8-7F3BBF4B82A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945792A-72D8-41E1-B902-C40D346E45C8}" type="pres">
      <dgm:prSet presAssocID="{6BBE3BDB-1220-4461-A0E8-7F3BBF4B82A7}" presName="children" presStyleCnt="0"/>
      <dgm:spPr/>
    </dgm:pt>
    <dgm:pt modelId="{70F2DA75-53A7-4F48-A720-0867CC3D5E66}" type="pres">
      <dgm:prSet presAssocID="{6BBE3BDB-1220-4461-A0E8-7F3BBF4B82A7}" presName="child1group" presStyleCnt="0"/>
      <dgm:spPr/>
    </dgm:pt>
    <dgm:pt modelId="{078F1595-90D8-46EF-85FF-FA0FA8C675C0}" type="pres">
      <dgm:prSet presAssocID="{6BBE3BDB-1220-4461-A0E8-7F3BBF4B82A7}" presName="child1" presStyleLbl="bgAcc1" presStyleIdx="0" presStyleCnt="4" custScaleX="243224" custLinFactX="-10619" custLinFactNeighborX="-100000" custLinFactNeighborY="0"/>
      <dgm:spPr/>
    </dgm:pt>
    <dgm:pt modelId="{593BB8B3-B9D7-44D4-89B2-EECCCD0C26EB}" type="pres">
      <dgm:prSet presAssocID="{6BBE3BDB-1220-4461-A0E8-7F3BBF4B82A7}" presName="child1Text" presStyleLbl="bgAcc1" presStyleIdx="0" presStyleCnt="4">
        <dgm:presLayoutVars>
          <dgm:bulletEnabled val="1"/>
        </dgm:presLayoutVars>
      </dgm:prSet>
      <dgm:spPr/>
    </dgm:pt>
    <dgm:pt modelId="{0740B991-AF01-4305-8E8B-0362F301FB0A}" type="pres">
      <dgm:prSet presAssocID="{6BBE3BDB-1220-4461-A0E8-7F3BBF4B82A7}" presName="child2group" presStyleCnt="0"/>
      <dgm:spPr/>
    </dgm:pt>
    <dgm:pt modelId="{A4BF5506-7B98-4B62-ADB5-4FF0ACA9A532}" type="pres">
      <dgm:prSet presAssocID="{6BBE3BDB-1220-4461-A0E8-7F3BBF4B82A7}" presName="child2" presStyleLbl="bgAcc1" presStyleIdx="1" presStyleCnt="4" custScaleX="252344" custLinFactNeighborX="80107"/>
      <dgm:spPr/>
    </dgm:pt>
    <dgm:pt modelId="{68057FDB-172A-4979-8A9B-B956A247AF00}" type="pres">
      <dgm:prSet presAssocID="{6BBE3BDB-1220-4461-A0E8-7F3BBF4B82A7}" presName="child2Text" presStyleLbl="bgAcc1" presStyleIdx="1" presStyleCnt="4">
        <dgm:presLayoutVars>
          <dgm:bulletEnabled val="1"/>
        </dgm:presLayoutVars>
      </dgm:prSet>
      <dgm:spPr/>
    </dgm:pt>
    <dgm:pt modelId="{E2C48D1E-3D77-43EE-9FA5-42DAA9193167}" type="pres">
      <dgm:prSet presAssocID="{6BBE3BDB-1220-4461-A0E8-7F3BBF4B82A7}" presName="child3group" presStyleCnt="0"/>
      <dgm:spPr/>
    </dgm:pt>
    <dgm:pt modelId="{577991C8-FC6F-4663-8006-8CA47CA92370}" type="pres">
      <dgm:prSet presAssocID="{6BBE3BDB-1220-4461-A0E8-7F3BBF4B82A7}" presName="child3" presStyleLbl="bgAcc1" presStyleIdx="2" presStyleCnt="4" custScaleX="250319" custLinFactNeighborX="93990" custLinFactNeighborY="2653"/>
      <dgm:spPr/>
    </dgm:pt>
    <dgm:pt modelId="{166BADCB-574A-484C-9A57-9C27EE817F15}" type="pres">
      <dgm:prSet presAssocID="{6BBE3BDB-1220-4461-A0E8-7F3BBF4B82A7}" presName="child3Text" presStyleLbl="bgAcc1" presStyleIdx="2" presStyleCnt="4">
        <dgm:presLayoutVars>
          <dgm:bulletEnabled val="1"/>
        </dgm:presLayoutVars>
      </dgm:prSet>
      <dgm:spPr/>
    </dgm:pt>
    <dgm:pt modelId="{FAC84D00-436E-4674-8D09-34D70CB2DB94}" type="pres">
      <dgm:prSet presAssocID="{6BBE3BDB-1220-4461-A0E8-7F3BBF4B82A7}" presName="child4group" presStyleCnt="0"/>
      <dgm:spPr/>
    </dgm:pt>
    <dgm:pt modelId="{F92CF788-C9AF-42C9-AAE3-3B7D0CD90399}" type="pres">
      <dgm:prSet presAssocID="{6BBE3BDB-1220-4461-A0E8-7F3BBF4B82A7}" presName="child4" presStyleLbl="bgAcc1" presStyleIdx="3" presStyleCnt="4" custScaleX="247760" custLinFactNeighborX="-86111" custLinFactNeighborY="-1717"/>
      <dgm:spPr/>
    </dgm:pt>
    <dgm:pt modelId="{85A9CF8A-D8AC-486E-99D0-22735D49161C}" type="pres">
      <dgm:prSet presAssocID="{6BBE3BDB-1220-4461-A0E8-7F3BBF4B82A7}" presName="child4Text" presStyleLbl="bgAcc1" presStyleIdx="3" presStyleCnt="4">
        <dgm:presLayoutVars>
          <dgm:bulletEnabled val="1"/>
        </dgm:presLayoutVars>
      </dgm:prSet>
      <dgm:spPr/>
    </dgm:pt>
    <dgm:pt modelId="{DC0C97DE-3200-4C4E-B2A9-26EB82A1436A}" type="pres">
      <dgm:prSet presAssocID="{6BBE3BDB-1220-4461-A0E8-7F3BBF4B82A7}" presName="childPlaceholder" presStyleCnt="0"/>
      <dgm:spPr/>
    </dgm:pt>
    <dgm:pt modelId="{51C1325E-A923-4904-98A1-03FDED585C56}" type="pres">
      <dgm:prSet presAssocID="{6BBE3BDB-1220-4461-A0E8-7F3BBF4B82A7}" presName="circle" presStyleCnt="0"/>
      <dgm:spPr/>
    </dgm:pt>
    <dgm:pt modelId="{A49B39E6-308F-4592-BD48-E9C6D05BB87D}" type="pres">
      <dgm:prSet presAssocID="{6BBE3BDB-1220-4461-A0E8-7F3BBF4B82A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D9D5C8F-3F5E-4DD6-AD1D-00AD0DA84E3D}" type="pres">
      <dgm:prSet presAssocID="{6BBE3BDB-1220-4461-A0E8-7F3BBF4B82A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8070602-45E1-41A8-8FBB-F5BCAEB8F0E5}" type="pres">
      <dgm:prSet presAssocID="{6BBE3BDB-1220-4461-A0E8-7F3BBF4B82A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E548E7A-F5A8-4F0E-B06E-C49A7394BE49}" type="pres">
      <dgm:prSet presAssocID="{6BBE3BDB-1220-4461-A0E8-7F3BBF4B82A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5307E9E-2E8B-48CC-8630-C4524D88BCE8}" type="pres">
      <dgm:prSet presAssocID="{6BBE3BDB-1220-4461-A0E8-7F3BBF4B82A7}" presName="quadrantPlaceholder" presStyleCnt="0"/>
      <dgm:spPr/>
    </dgm:pt>
    <dgm:pt modelId="{EDA33828-697F-451C-9817-46FA96D2409D}" type="pres">
      <dgm:prSet presAssocID="{6BBE3BDB-1220-4461-A0E8-7F3BBF4B82A7}" presName="center1" presStyleLbl="fgShp" presStyleIdx="0" presStyleCnt="2"/>
      <dgm:spPr/>
    </dgm:pt>
    <dgm:pt modelId="{D1D53F29-9ED4-4B0F-ABB1-A230692DF11A}" type="pres">
      <dgm:prSet presAssocID="{6BBE3BDB-1220-4461-A0E8-7F3BBF4B82A7}" presName="center2" presStyleLbl="fgShp" presStyleIdx="1" presStyleCnt="2"/>
      <dgm:spPr/>
    </dgm:pt>
  </dgm:ptLst>
  <dgm:cxnLst>
    <dgm:cxn modelId="{63D49500-D1C0-4D0A-A6E5-6FB013549CFF}" srcId="{F4857811-2E98-485C-ACA6-7AB032F27733}" destId="{AAF92F6C-3C51-400E-A8F8-ED74418C337F}" srcOrd="0" destOrd="0" parTransId="{1825D974-E329-4D13-8E7A-8C64E9485004}" sibTransId="{EC6ABD9C-D46D-4603-9D84-DEF42D401A53}"/>
    <dgm:cxn modelId="{5C6DB207-F438-4C78-87ED-923D7AB28440}" type="presOf" srcId="{52880DC8-62F6-40BB-AD0F-8C33AE3DEDC8}" destId="{593BB8B3-B9D7-44D4-89B2-EECCCD0C26EB}" srcOrd="1" destOrd="0" presId="urn:microsoft.com/office/officeart/2005/8/layout/cycle4"/>
    <dgm:cxn modelId="{21665110-B4CD-4CFA-9DD6-8B94ED344A92}" srcId="{C62D3858-BAC5-42C6-88BF-7806C77F68CA}" destId="{1C7E6DF8-1E1F-4765-8489-6385BBC6321B}" srcOrd="0" destOrd="0" parTransId="{952052DF-86FA-4BCA-9A22-D0441B76192B}" sibTransId="{740BAAF4-5B40-4433-BB9E-3FD1DC2A985E}"/>
    <dgm:cxn modelId="{E1F8B11B-F652-40E7-B1A6-A8D309DA361E}" type="presOf" srcId="{D246D6F5-0390-4677-B164-F8015FFC3EE2}" destId="{577991C8-FC6F-4663-8006-8CA47CA92370}" srcOrd="0" destOrd="0" presId="urn:microsoft.com/office/officeart/2005/8/layout/cycle4"/>
    <dgm:cxn modelId="{D346F32B-BA87-4448-8BBD-D88CFB018903}" type="presOf" srcId="{1C7E6DF8-1E1F-4765-8489-6385BBC6321B}" destId="{68057FDB-172A-4979-8A9B-B956A247AF00}" srcOrd="1" destOrd="0" presId="urn:microsoft.com/office/officeart/2005/8/layout/cycle4"/>
    <dgm:cxn modelId="{59FB7131-4195-46F7-8E7C-FDA56361402F}" type="presOf" srcId="{C37C5FAE-5BD9-48D2-9E3E-E368A1495E1A}" destId="{98070602-45E1-41A8-8FBB-F5BCAEB8F0E5}" srcOrd="0" destOrd="0" presId="urn:microsoft.com/office/officeart/2005/8/layout/cycle4"/>
    <dgm:cxn modelId="{5588D138-E792-435F-B5FC-CB969968AED4}" type="presOf" srcId="{6BBE3BDB-1220-4461-A0E8-7F3BBF4B82A7}" destId="{E5238D42-77DE-4CD0-B440-9ECC27BE7405}" srcOrd="0" destOrd="0" presId="urn:microsoft.com/office/officeart/2005/8/layout/cycle4"/>
    <dgm:cxn modelId="{1623FD39-23EE-412D-9CB0-59B962F04DEF}" type="presOf" srcId="{52880DC8-62F6-40BB-AD0F-8C33AE3DEDC8}" destId="{078F1595-90D8-46EF-85FF-FA0FA8C675C0}" srcOrd="0" destOrd="0" presId="urn:microsoft.com/office/officeart/2005/8/layout/cycle4"/>
    <dgm:cxn modelId="{0808805C-3194-46FE-8CED-B2800FCFB4CC}" srcId="{6BBE3BDB-1220-4461-A0E8-7F3BBF4B82A7}" destId="{04E66A90-1BC0-4F64-B499-550111287CA9}" srcOrd="0" destOrd="0" parTransId="{E748640A-5205-4914-B6A1-AC8212F55789}" sibTransId="{62365968-6BC3-42C6-B037-A24A120D9A75}"/>
    <dgm:cxn modelId="{06CFC94A-5D71-4CCF-91CC-0AF5355FFA53}" type="presOf" srcId="{04E66A90-1BC0-4F64-B499-550111287CA9}" destId="{A49B39E6-308F-4592-BD48-E9C6D05BB87D}" srcOrd="0" destOrd="0" presId="urn:microsoft.com/office/officeart/2005/8/layout/cycle4"/>
    <dgm:cxn modelId="{8BB8716E-F267-44B8-BE50-E52D170617A7}" type="presOf" srcId="{AAF92F6C-3C51-400E-A8F8-ED74418C337F}" destId="{F92CF788-C9AF-42C9-AAE3-3B7D0CD90399}" srcOrd="0" destOrd="0" presId="urn:microsoft.com/office/officeart/2005/8/layout/cycle4"/>
    <dgm:cxn modelId="{F48EE34E-DFFB-4075-9D4D-E588D1D665B3}" srcId="{6BBE3BDB-1220-4461-A0E8-7F3BBF4B82A7}" destId="{C62D3858-BAC5-42C6-88BF-7806C77F68CA}" srcOrd="1" destOrd="0" parTransId="{A1ED38DB-4C49-41C9-9547-BA87856A82E5}" sibTransId="{B70CD967-3E7C-4921-A9F0-5A708B5CA956}"/>
    <dgm:cxn modelId="{FDEEDF5A-0146-4F08-892E-FD2414BDF0A9}" srcId="{6BBE3BDB-1220-4461-A0E8-7F3BBF4B82A7}" destId="{F4857811-2E98-485C-ACA6-7AB032F27733}" srcOrd="3" destOrd="0" parTransId="{77ED2382-2AFB-4507-98C3-60E2DC8A9A18}" sibTransId="{93C698A9-14FC-4AD2-9E02-15B9D217163C}"/>
    <dgm:cxn modelId="{382D45A7-AFD7-4F2F-9786-078CB390876E}" type="presOf" srcId="{F4857811-2E98-485C-ACA6-7AB032F27733}" destId="{1E548E7A-F5A8-4F0E-B06E-C49A7394BE49}" srcOrd="0" destOrd="0" presId="urn:microsoft.com/office/officeart/2005/8/layout/cycle4"/>
    <dgm:cxn modelId="{2F564AAE-23C9-4EBA-A419-D5843174A30B}" srcId="{04E66A90-1BC0-4F64-B499-550111287CA9}" destId="{52880DC8-62F6-40BB-AD0F-8C33AE3DEDC8}" srcOrd="0" destOrd="0" parTransId="{4C8FC495-52A9-45BC-9F08-543EA634BC78}" sibTransId="{29A0E1C2-93D4-4049-B420-A906F7001015}"/>
    <dgm:cxn modelId="{4EE37FD3-CA16-46BA-A0B1-768D1EA6CD80}" type="presOf" srcId="{AAF92F6C-3C51-400E-A8F8-ED74418C337F}" destId="{85A9CF8A-D8AC-486E-99D0-22735D49161C}" srcOrd="1" destOrd="0" presId="urn:microsoft.com/office/officeart/2005/8/layout/cycle4"/>
    <dgm:cxn modelId="{D59884D6-5EAC-44BC-8466-D182E0310591}" srcId="{6BBE3BDB-1220-4461-A0E8-7F3BBF4B82A7}" destId="{C37C5FAE-5BD9-48D2-9E3E-E368A1495E1A}" srcOrd="2" destOrd="0" parTransId="{B3959051-EA30-4F25-9E40-FCA7E3BF2C4F}" sibTransId="{AE0C5330-B01B-4AD6-9A44-357016DCD777}"/>
    <dgm:cxn modelId="{F0FEB4D7-B03A-40FB-AA98-E5A5DDF675AB}" type="presOf" srcId="{C62D3858-BAC5-42C6-88BF-7806C77F68CA}" destId="{AD9D5C8F-3F5E-4DD6-AD1D-00AD0DA84E3D}" srcOrd="0" destOrd="0" presId="urn:microsoft.com/office/officeart/2005/8/layout/cycle4"/>
    <dgm:cxn modelId="{B2DC97DD-2A6A-417F-8F94-DF58D9C5C0AE}" srcId="{C37C5FAE-5BD9-48D2-9E3E-E368A1495E1A}" destId="{D246D6F5-0390-4677-B164-F8015FFC3EE2}" srcOrd="0" destOrd="0" parTransId="{861CABB9-BC77-464A-90F8-59895D4E5D14}" sibTransId="{1A424D7C-EC96-43E9-9875-CFE6989BF409}"/>
    <dgm:cxn modelId="{D9FB3DDF-D138-4478-8B21-C18436D6A3C5}" type="presOf" srcId="{1C7E6DF8-1E1F-4765-8489-6385BBC6321B}" destId="{A4BF5506-7B98-4B62-ADB5-4FF0ACA9A532}" srcOrd="0" destOrd="0" presId="urn:microsoft.com/office/officeart/2005/8/layout/cycle4"/>
    <dgm:cxn modelId="{40A07CE6-19F5-47F0-BE26-1A926D33CBF2}" type="presOf" srcId="{D246D6F5-0390-4677-B164-F8015FFC3EE2}" destId="{166BADCB-574A-484C-9A57-9C27EE817F15}" srcOrd="1" destOrd="0" presId="urn:microsoft.com/office/officeart/2005/8/layout/cycle4"/>
    <dgm:cxn modelId="{3C159FF2-12CD-49E8-AD86-E87EA0CA9B5F}" type="presParOf" srcId="{E5238D42-77DE-4CD0-B440-9ECC27BE7405}" destId="{D945792A-72D8-41E1-B902-C40D346E45C8}" srcOrd="0" destOrd="0" presId="urn:microsoft.com/office/officeart/2005/8/layout/cycle4"/>
    <dgm:cxn modelId="{8757CF20-6D5B-4F8A-BC77-818040236CFF}" type="presParOf" srcId="{D945792A-72D8-41E1-B902-C40D346E45C8}" destId="{70F2DA75-53A7-4F48-A720-0867CC3D5E66}" srcOrd="0" destOrd="0" presId="urn:microsoft.com/office/officeart/2005/8/layout/cycle4"/>
    <dgm:cxn modelId="{99C22482-D3ED-4DFD-9A1A-D39944757961}" type="presParOf" srcId="{70F2DA75-53A7-4F48-A720-0867CC3D5E66}" destId="{078F1595-90D8-46EF-85FF-FA0FA8C675C0}" srcOrd="0" destOrd="0" presId="urn:microsoft.com/office/officeart/2005/8/layout/cycle4"/>
    <dgm:cxn modelId="{D87DF220-E307-4DD6-BAFC-A3CB370C12D0}" type="presParOf" srcId="{70F2DA75-53A7-4F48-A720-0867CC3D5E66}" destId="{593BB8B3-B9D7-44D4-89B2-EECCCD0C26EB}" srcOrd="1" destOrd="0" presId="urn:microsoft.com/office/officeart/2005/8/layout/cycle4"/>
    <dgm:cxn modelId="{82F3BBE3-4E87-4801-8A22-DDBC85D5D909}" type="presParOf" srcId="{D945792A-72D8-41E1-B902-C40D346E45C8}" destId="{0740B991-AF01-4305-8E8B-0362F301FB0A}" srcOrd="1" destOrd="0" presId="urn:microsoft.com/office/officeart/2005/8/layout/cycle4"/>
    <dgm:cxn modelId="{1B2FBDFF-9E79-49CC-B69A-061A4C6C04E8}" type="presParOf" srcId="{0740B991-AF01-4305-8E8B-0362F301FB0A}" destId="{A4BF5506-7B98-4B62-ADB5-4FF0ACA9A532}" srcOrd="0" destOrd="0" presId="urn:microsoft.com/office/officeart/2005/8/layout/cycle4"/>
    <dgm:cxn modelId="{70EF9CBA-CECB-4947-B533-B9ACBEF5F07D}" type="presParOf" srcId="{0740B991-AF01-4305-8E8B-0362F301FB0A}" destId="{68057FDB-172A-4979-8A9B-B956A247AF00}" srcOrd="1" destOrd="0" presId="urn:microsoft.com/office/officeart/2005/8/layout/cycle4"/>
    <dgm:cxn modelId="{1316C60E-6084-4F6B-A1F8-43B84FC84210}" type="presParOf" srcId="{D945792A-72D8-41E1-B902-C40D346E45C8}" destId="{E2C48D1E-3D77-43EE-9FA5-42DAA9193167}" srcOrd="2" destOrd="0" presId="urn:microsoft.com/office/officeart/2005/8/layout/cycle4"/>
    <dgm:cxn modelId="{A56F3FD8-5E44-4834-94A9-B68BB145D5E0}" type="presParOf" srcId="{E2C48D1E-3D77-43EE-9FA5-42DAA9193167}" destId="{577991C8-FC6F-4663-8006-8CA47CA92370}" srcOrd="0" destOrd="0" presId="urn:microsoft.com/office/officeart/2005/8/layout/cycle4"/>
    <dgm:cxn modelId="{66166BCD-C501-4442-9898-94ED76EF6B46}" type="presParOf" srcId="{E2C48D1E-3D77-43EE-9FA5-42DAA9193167}" destId="{166BADCB-574A-484C-9A57-9C27EE817F15}" srcOrd="1" destOrd="0" presId="urn:microsoft.com/office/officeart/2005/8/layout/cycle4"/>
    <dgm:cxn modelId="{071BD761-175C-4EFF-9785-099BD5C2D4DC}" type="presParOf" srcId="{D945792A-72D8-41E1-B902-C40D346E45C8}" destId="{FAC84D00-436E-4674-8D09-34D70CB2DB94}" srcOrd="3" destOrd="0" presId="urn:microsoft.com/office/officeart/2005/8/layout/cycle4"/>
    <dgm:cxn modelId="{6904DFAA-D771-4FE2-9D0A-4CE00E30EC49}" type="presParOf" srcId="{FAC84D00-436E-4674-8D09-34D70CB2DB94}" destId="{F92CF788-C9AF-42C9-AAE3-3B7D0CD90399}" srcOrd="0" destOrd="0" presId="urn:microsoft.com/office/officeart/2005/8/layout/cycle4"/>
    <dgm:cxn modelId="{CCAB5380-7847-46DE-890B-CE70417BB3DE}" type="presParOf" srcId="{FAC84D00-436E-4674-8D09-34D70CB2DB94}" destId="{85A9CF8A-D8AC-486E-99D0-22735D49161C}" srcOrd="1" destOrd="0" presId="urn:microsoft.com/office/officeart/2005/8/layout/cycle4"/>
    <dgm:cxn modelId="{DD76BFB3-BE0B-4197-9BE6-A1A4C68C9622}" type="presParOf" srcId="{D945792A-72D8-41E1-B902-C40D346E45C8}" destId="{DC0C97DE-3200-4C4E-B2A9-26EB82A1436A}" srcOrd="4" destOrd="0" presId="urn:microsoft.com/office/officeart/2005/8/layout/cycle4"/>
    <dgm:cxn modelId="{7ED7B7A9-847F-4E82-B208-38FAEA1DA511}" type="presParOf" srcId="{E5238D42-77DE-4CD0-B440-9ECC27BE7405}" destId="{51C1325E-A923-4904-98A1-03FDED585C56}" srcOrd="1" destOrd="0" presId="urn:microsoft.com/office/officeart/2005/8/layout/cycle4"/>
    <dgm:cxn modelId="{45D6E0CC-1AC7-448C-8A2F-492525391F29}" type="presParOf" srcId="{51C1325E-A923-4904-98A1-03FDED585C56}" destId="{A49B39E6-308F-4592-BD48-E9C6D05BB87D}" srcOrd="0" destOrd="0" presId="urn:microsoft.com/office/officeart/2005/8/layout/cycle4"/>
    <dgm:cxn modelId="{446902F6-7F49-4874-893E-56606EA2EFD3}" type="presParOf" srcId="{51C1325E-A923-4904-98A1-03FDED585C56}" destId="{AD9D5C8F-3F5E-4DD6-AD1D-00AD0DA84E3D}" srcOrd="1" destOrd="0" presId="urn:microsoft.com/office/officeart/2005/8/layout/cycle4"/>
    <dgm:cxn modelId="{F8043EBE-12F1-4B39-948D-B1DCD08FA2AF}" type="presParOf" srcId="{51C1325E-A923-4904-98A1-03FDED585C56}" destId="{98070602-45E1-41A8-8FBB-F5BCAEB8F0E5}" srcOrd="2" destOrd="0" presId="urn:microsoft.com/office/officeart/2005/8/layout/cycle4"/>
    <dgm:cxn modelId="{E4CE3793-F99A-4267-BA07-8632265DF406}" type="presParOf" srcId="{51C1325E-A923-4904-98A1-03FDED585C56}" destId="{1E548E7A-F5A8-4F0E-B06E-C49A7394BE49}" srcOrd="3" destOrd="0" presId="urn:microsoft.com/office/officeart/2005/8/layout/cycle4"/>
    <dgm:cxn modelId="{3F131581-8D59-4C7F-9B1B-5D0A87925F7C}" type="presParOf" srcId="{51C1325E-A923-4904-98A1-03FDED585C56}" destId="{45307E9E-2E8B-48CC-8630-C4524D88BCE8}" srcOrd="4" destOrd="0" presId="urn:microsoft.com/office/officeart/2005/8/layout/cycle4"/>
    <dgm:cxn modelId="{965DB5D9-C3EF-46B2-9447-2BD84C1DCD81}" type="presParOf" srcId="{E5238D42-77DE-4CD0-B440-9ECC27BE7405}" destId="{EDA33828-697F-451C-9817-46FA96D2409D}" srcOrd="2" destOrd="0" presId="urn:microsoft.com/office/officeart/2005/8/layout/cycle4"/>
    <dgm:cxn modelId="{4A894B7F-2C19-4103-9A26-C55ACBF0D01D}" type="presParOf" srcId="{E5238D42-77DE-4CD0-B440-9ECC27BE7405}" destId="{D1D53F29-9ED4-4B0F-ABB1-A230692DF11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991C8-FC6F-4663-8006-8CA47CA92370}">
      <dsp:nvSpPr>
        <dsp:cNvPr id="0" name=""/>
        <dsp:cNvSpPr/>
      </dsp:nvSpPr>
      <dsp:spPr>
        <a:xfrm>
          <a:off x="6096997" y="2615862"/>
          <a:ext cx="4756930" cy="123099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Hospitals can use analytics to enhance service quality and improve patient outcomes</a:t>
          </a:r>
        </a:p>
      </dsp:txBody>
      <dsp:txXfrm>
        <a:off x="7551117" y="2950652"/>
        <a:ext cx="3275769" cy="869163"/>
      </dsp:txXfrm>
    </dsp:sp>
    <dsp:sp modelId="{F92CF788-C9AF-42C9-AAE3-3B7D0CD90399}">
      <dsp:nvSpPr>
        <dsp:cNvPr id="0" name=""/>
        <dsp:cNvSpPr/>
      </dsp:nvSpPr>
      <dsp:spPr>
        <a:xfrm>
          <a:off x="0" y="2594726"/>
          <a:ext cx="4708300" cy="123099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Efficient use of data helps in managing and reducing operational cost effectively</a:t>
          </a:r>
        </a:p>
      </dsp:txBody>
      <dsp:txXfrm>
        <a:off x="27041" y="2929516"/>
        <a:ext cx="3241728" cy="869163"/>
      </dsp:txXfrm>
    </dsp:sp>
    <dsp:sp modelId="{A4BF5506-7B98-4B62-ADB5-4FF0ACA9A532}">
      <dsp:nvSpPr>
        <dsp:cNvPr id="0" name=""/>
        <dsp:cNvSpPr/>
      </dsp:nvSpPr>
      <dsp:spPr>
        <a:xfrm>
          <a:off x="6058515" y="0"/>
          <a:ext cx="4795412" cy="123099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Key Performance Indicators (KPI) play a crucial role in accessing healthcare performance</a:t>
          </a:r>
        </a:p>
      </dsp:txBody>
      <dsp:txXfrm>
        <a:off x="7524180" y="27041"/>
        <a:ext cx="3302706" cy="869163"/>
      </dsp:txXfrm>
    </dsp:sp>
    <dsp:sp modelId="{078F1595-90D8-46EF-85FF-FA0FA8C675C0}">
      <dsp:nvSpPr>
        <dsp:cNvPr id="0" name=""/>
        <dsp:cNvSpPr/>
      </dsp:nvSpPr>
      <dsp:spPr>
        <a:xfrm>
          <a:off x="0" y="0"/>
          <a:ext cx="4622100" cy="123099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The project showcases the transformation of healthcare data into actionable insights using analytics tools</a:t>
          </a:r>
        </a:p>
      </dsp:txBody>
      <dsp:txXfrm>
        <a:off x="27041" y="27041"/>
        <a:ext cx="3181388" cy="869163"/>
      </dsp:txXfrm>
    </dsp:sp>
    <dsp:sp modelId="{A49B39E6-308F-4592-BD48-E9C6D05BB87D}">
      <dsp:nvSpPr>
        <dsp:cNvPr id="0" name=""/>
        <dsp:cNvSpPr/>
      </dsp:nvSpPr>
      <dsp:spPr>
        <a:xfrm>
          <a:off x="3722806" y="219270"/>
          <a:ext cx="1665689" cy="166568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1</a:t>
          </a:r>
        </a:p>
      </dsp:txBody>
      <dsp:txXfrm>
        <a:off x="4210675" y="707139"/>
        <a:ext cx="1177820" cy="1177820"/>
      </dsp:txXfrm>
    </dsp:sp>
    <dsp:sp modelId="{AD9D5C8F-3F5E-4DD6-AD1D-00AD0DA84E3D}">
      <dsp:nvSpPr>
        <dsp:cNvPr id="0" name=""/>
        <dsp:cNvSpPr/>
      </dsp:nvSpPr>
      <dsp:spPr>
        <a:xfrm rot="5400000">
          <a:off x="5465432" y="219270"/>
          <a:ext cx="1665689" cy="166568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2</a:t>
          </a:r>
        </a:p>
      </dsp:txBody>
      <dsp:txXfrm rot="-5400000">
        <a:off x="5465432" y="707139"/>
        <a:ext cx="1177820" cy="1177820"/>
      </dsp:txXfrm>
    </dsp:sp>
    <dsp:sp modelId="{98070602-45E1-41A8-8FBB-F5BCAEB8F0E5}">
      <dsp:nvSpPr>
        <dsp:cNvPr id="0" name=""/>
        <dsp:cNvSpPr/>
      </dsp:nvSpPr>
      <dsp:spPr>
        <a:xfrm rot="10800000">
          <a:off x="5465432" y="1961897"/>
          <a:ext cx="1665689" cy="166568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3</a:t>
          </a:r>
        </a:p>
      </dsp:txBody>
      <dsp:txXfrm rot="10800000">
        <a:off x="5465432" y="1961897"/>
        <a:ext cx="1177820" cy="1177820"/>
      </dsp:txXfrm>
    </dsp:sp>
    <dsp:sp modelId="{1E548E7A-F5A8-4F0E-B06E-C49A7394BE49}">
      <dsp:nvSpPr>
        <dsp:cNvPr id="0" name=""/>
        <dsp:cNvSpPr/>
      </dsp:nvSpPr>
      <dsp:spPr>
        <a:xfrm rot="16200000">
          <a:off x="3722806" y="1961897"/>
          <a:ext cx="1665689" cy="166568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4</a:t>
          </a:r>
        </a:p>
      </dsp:txBody>
      <dsp:txXfrm rot="5400000">
        <a:off x="4210675" y="1961897"/>
        <a:ext cx="1177820" cy="1177820"/>
      </dsp:txXfrm>
    </dsp:sp>
    <dsp:sp modelId="{EDA33828-697F-451C-9817-46FA96D2409D}">
      <dsp:nvSpPr>
        <dsp:cNvPr id="0" name=""/>
        <dsp:cNvSpPr/>
      </dsp:nvSpPr>
      <dsp:spPr>
        <a:xfrm>
          <a:off x="5139411" y="1577211"/>
          <a:ext cx="575105" cy="500091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53F29-9ED4-4B0F-ABB1-A230692DF11A}">
      <dsp:nvSpPr>
        <dsp:cNvPr id="0" name=""/>
        <dsp:cNvSpPr/>
      </dsp:nvSpPr>
      <dsp:spPr>
        <a:xfrm rot="10800000">
          <a:off x="5139411" y="1769554"/>
          <a:ext cx="575105" cy="500091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B0A86-75D0-4F43-9EA4-615527D78D6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58147-7CEF-43E6-9E4E-E81A7F260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4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58147-7CEF-43E6-9E4E-E81A7F260E3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03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AF72-BC7F-FCC5-11D7-249222575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E7CC0-603B-53B6-9E32-33E69669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7436-88E7-2D14-37D2-0FA9529C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DFB3-1651-F149-A25E-A68B99EB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C5D4E-3784-C3B0-06D4-AB29A3A9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68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6A5D-ECB6-1AF5-16CE-188E399F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86449-AC1D-B7F4-72DF-39838847B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B0D4-BDD7-A79B-18A8-D69893DC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2BEA2-1EA3-4D1D-D6D9-5F9F4FA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71EC-99C0-1C35-402D-036F5897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39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B1D72B-2440-A3AA-D62C-710D46A52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E68C3-5DE3-480A-BC8F-8BC2A2ACA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AB635-7A30-BEA6-EA2E-611F7563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0F49A-278B-8AF8-E846-5422139B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C860-476A-ED58-B929-AF0428BE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1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AE6B-6B90-E25E-BE73-92D84EA4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5441-02EB-D0A1-5609-DAF85CCC8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A7E69-4C64-E0DF-8795-58979236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D3DEA-2D98-654B-E6FF-4EFE1E70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38E9A-3A99-14D8-C623-E07B9037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68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515B-0F51-4ED0-71E9-8C1DC275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06D2-4C32-E477-3D67-372ABC57A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4E48-EA43-915C-51B9-49A8EA54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76C2E-4510-7849-7F48-76B216C0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9B8E9-7DE6-6A94-96E0-3BE3A46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44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DE59-76AB-710D-F246-9C0062E2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B0BA-CB9C-1DDF-98D7-72A3E6EFF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EF0D8-4AD4-3B89-C266-4C91EFF6D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D8B11-5546-28DA-CDF4-23353771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72BEB-615E-E00F-A180-D3A44A6E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74D22-0091-8568-6DDA-D777A5F7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44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98D-50A8-1E4B-3B23-CCCF2C7E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5DF1D-39AA-7A90-82A8-5BCE19F8F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87E7B-50E2-CF8C-0D60-F4B8E0D2A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5899B-2D36-9B44-85E8-A7010087C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A2C83-9DB8-C130-2364-A648712C4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5CA7A-8A4E-B1C6-11DD-EB5DC96A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FF7B8-D9F8-2706-C987-C4D333F5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B1B1F-2FA8-0F70-D821-6937FAE4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28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D7A3-7280-58F0-90A3-3AF49B24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372A5-2349-3706-7FD9-F2E92A08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EA55A-2FEA-445A-B13E-D6A0FD37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E701-CA46-5310-E69B-69951793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7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F8438-481D-8DFA-C2C8-83FEEBE1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655B4-B6F9-3CF8-92EF-907072F9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3219F-C569-6404-18F7-61BA489C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48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986-6A25-714C-3692-F411D369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A55C-46FF-53B7-91A0-4B7045453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FB1B4-FA8E-DB88-743B-C9C4A6C80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1B55B-29D8-6D07-D897-0334D668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8E692-8DF3-9443-73D3-67C83AF9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0A4F7-1478-E614-8076-694763C8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3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94C0-25C5-C9D9-8183-A1631A6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B0F33-BE95-501C-4BD1-E67C0CF53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7140-C6CD-353F-FD56-A15973D3C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3CAE-B051-E61F-4A68-0067E7B0B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EA2C2-BF38-7E66-A366-556B21A3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029DB-1953-A423-9B09-022DB25F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41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DD383-AF2B-B7DE-D41F-B7F88274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84A8C-F252-D967-8BAD-F6B44C917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8BD62-98E7-02C3-3A00-570D0DDE9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D2DC25-9806-4795-90A8-53DC81885EBF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DF759-F9A4-8653-42F8-887591D3C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9B8D-4F1D-3BC6-20AA-C2BE0DA75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77F9D-A865-4F2F-A8BB-76910B746F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2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1DA4269-83BB-9359-040A-5D412FF56878}"/>
              </a:ext>
            </a:extLst>
          </p:cNvPr>
          <p:cNvSpPr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34" dirty="0">
                <a:latin typeface="+mj-lt"/>
                <a:ea typeface="+mj-ea"/>
                <a:cs typeface="+mj-cs"/>
              </a:rPr>
              <a:t>Healthcare Analytics 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B1F95B2-4746-17FB-3ECE-D5DDF460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0185F6E-8FE1-35B3-A9B5-F02DF9011A33}"/>
              </a:ext>
            </a:extLst>
          </p:cNvPr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spc="-36" dirty="0"/>
              <a:t>Group 1 : Project Team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/>
              <a:t>Pawan Kumar Patnaik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 err="1"/>
              <a:t>Ummadi</a:t>
            </a:r>
            <a:r>
              <a:rPr lang="en-US" spc="-36" dirty="0"/>
              <a:t> Lakshmi Narasimha Reddy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 err="1"/>
              <a:t>Sreevaishnavi</a:t>
            </a:r>
            <a:r>
              <a:rPr lang="en-US" spc="-36" dirty="0"/>
              <a:t> 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/>
              <a:t>Varsha </a:t>
            </a:r>
            <a:r>
              <a:rPr lang="en-US" spc="-36" dirty="0" err="1"/>
              <a:t>Pappusingh</a:t>
            </a:r>
            <a:r>
              <a:rPr lang="en-US" spc="-36" dirty="0"/>
              <a:t> Inda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/>
              <a:t>Saish Dinesh Gondhalekar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 err="1"/>
              <a:t>Sweta.Vishal.Lali</a:t>
            </a:r>
            <a:endParaRPr lang="en-US" spc="-36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6" dirty="0"/>
              <a:t>Divya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54E980B-F15F-9B94-FFE0-09A443A29F7F}"/>
              </a:ext>
            </a:extLst>
          </p:cNvPr>
          <p:cNvSpPr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spc="-134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30F29-DA99-AE99-97FD-357D116E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399A08-E2D6-7B76-0AA2-5BE254999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6777B94-038B-7C35-B2E1-C7CF438956A9}"/>
              </a:ext>
            </a:extLst>
          </p:cNvPr>
          <p:cNvSpPr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34" dirty="0">
                <a:latin typeface="+mj-lt"/>
                <a:ea typeface="+mj-ea"/>
                <a:cs typeface="+mj-cs"/>
              </a:rPr>
              <a:t>Project Overview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B0D87-3CFD-3C0A-DBEA-0CCA8EEA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6" b="916"/>
          <a:stretch/>
        </p:blipFill>
        <p:spPr>
          <a:xfrm>
            <a:off x="338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6FD832F9-68ED-FB86-0100-D2F387BEF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3859619-BDBB-6C49-A48D-A0AD400897CA}"/>
              </a:ext>
            </a:extLst>
          </p:cNvPr>
          <p:cNvSpPr/>
          <p:nvPr/>
        </p:nvSpPr>
        <p:spPr>
          <a:xfrm>
            <a:off x="5297762" y="2706624"/>
            <a:ext cx="6251110" cy="3483864"/>
          </a:xfrm>
          <a:prstGeom prst="roundRect">
            <a:avLst>
              <a:gd name="adj" fmla="val 4172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spc="-36" dirty="0"/>
              <a:t>	The Healthcare Analytics project aims to provide insights into patient demographics, treatment outcomes, and operational efficiency using real-world healthcare data. The objective is to identify key performance indicators (KPIs) that can support data-driven decisions to improve patient care and optimize healthcare services.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spc="-67" dirty="0"/>
              <a:t>Key Goals: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spc="-36" dirty="0"/>
              <a:t>Monitor patient health statistics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spc="-36" dirty="0"/>
              <a:t>Analyze treatment success rates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spc="-36" dirty="0"/>
              <a:t>Understand resource utilization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700" spc="-36" dirty="0"/>
              <a:t>Track revenue and cost trends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9805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A67A3-71A1-0B5A-B5D9-1BEFC4471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0FDFE2-B2FC-C2B0-00F2-1DB55BCE5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F153C0D-DEA5-7F15-F5F6-A8DEA68E8270}"/>
              </a:ext>
            </a:extLst>
          </p:cNvPr>
          <p:cNvSpPr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34" dirty="0">
                <a:latin typeface="+mj-lt"/>
                <a:ea typeface="+mj-ea"/>
                <a:cs typeface="+mj-cs"/>
              </a:rPr>
              <a:t>Key Performance Indicators (KPIs)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637C0-7681-036B-9663-B1224AAE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6" b="9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924B5D5A-77AE-E877-94C9-CE122850C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8269C0F-C53E-67AF-BFA1-8DAABF500FD1}"/>
              </a:ext>
            </a:extLst>
          </p:cNvPr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Total Patients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Total Doctors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Total Visits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Average Age of Patients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Top 5 Diagnosed Conditions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Follow-Up Rate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Treatment Cost Per Visit (Avg.)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Total Lab Tests Conducted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Percentage of Abnormal Lab Results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Doctor Workload (Avg. Patients Per Doctor)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Total Revenue</a:t>
            </a:r>
          </a:p>
        </p:txBody>
      </p:sp>
    </p:spTree>
    <p:extLst>
      <p:ext uri="{BB962C8B-B14F-4D97-AF65-F5344CB8AC3E}">
        <p14:creationId xmlns:p14="http://schemas.microsoft.com/office/powerpoint/2010/main" val="4066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14BDBBA-4A7D-5095-BADA-23736E727C4F}"/>
              </a:ext>
            </a:extLst>
          </p:cNvPr>
          <p:cNvSpPr/>
          <p:nvPr/>
        </p:nvSpPr>
        <p:spPr>
          <a:xfrm>
            <a:off x="638882" y="450818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E0E032-BB73-3B4F-331B-AD0F6EF6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2" y="1899954"/>
            <a:ext cx="11184836" cy="4669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603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204EE-EB58-E50C-55C4-9BBFCB98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739A7E-56F8-A887-86CC-EA5723DFB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B844821-C187-5EF9-95C5-B85FA125163A}"/>
              </a:ext>
            </a:extLst>
          </p:cNvPr>
          <p:cNvSpPr/>
          <p:nvPr/>
        </p:nvSpPr>
        <p:spPr>
          <a:xfrm>
            <a:off x="638882" y="450818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AB64AE5-4517-0840-1731-224203A35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45EDA-763F-8F19-FE11-2095A301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02" y="1817883"/>
            <a:ext cx="8846941" cy="4973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055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84A3F-D037-1AE9-F395-5DC03E0A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0AE407-7E3D-0B5C-F565-F28E832E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8446931-0CF3-A3AD-3CD0-9A9B5C55C089}"/>
              </a:ext>
            </a:extLst>
          </p:cNvPr>
          <p:cNvSpPr/>
          <p:nvPr/>
        </p:nvSpPr>
        <p:spPr>
          <a:xfrm>
            <a:off x="638882" y="450818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87247A0-D502-8125-6179-4B51B1A5B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8E4829-89C9-D7F3-2FC2-0DFB1705F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6616" r="28313" b="50967"/>
          <a:stretch/>
        </p:blipFill>
        <p:spPr>
          <a:xfrm>
            <a:off x="4842760" y="4297680"/>
            <a:ext cx="6231640" cy="1960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94778E-4A51-C32A-CCAC-93FF2594D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1198" r="2916" b="28228"/>
          <a:stretch/>
        </p:blipFill>
        <p:spPr>
          <a:xfrm>
            <a:off x="1911653" y="1948500"/>
            <a:ext cx="8149530" cy="2167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A54AC-7D7B-00AE-00A8-E7FF20C5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16782" r="52679" b="54362"/>
          <a:stretch/>
        </p:blipFill>
        <p:spPr>
          <a:xfrm>
            <a:off x="559053" y="4313003"/>
            <a:ext cx="4053587" cy="1965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525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E16F012-8CC2-95F1-0582-1D72F1E16BFA}"/>
              </a:ext>
            </a:extLst>
          </p:cNvPr>
          <p:cNvSpPr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BI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729A00-CC1F-D04B-DA80-A8CF54F6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40" y="1979466"/>
            <a:ext cx="8001719" cy="446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15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80CC605-B169-7B52-84A6-6C8F6AB9A966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Faced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08C83EF-2430-1682-2C76-F3690B2E664D}"/>
              </a:ext>
            </a:extLst>
          </p:cNvPr>
          <p:cNvSpPr/>
          <p:nvPr/>
        </p:nvSpPr>
        <p:spPr>
          <a:xfrm>
            <a:off x="838200" y="1929384"/>
            <a:ext cx="10515600" cy="4251960"/>
          </a:xfrm>
          <a:prstGeom prst="roundRect">
            <a:avLst>
              <a:gd name="adj" fmla="val 4172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Challenges: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 was unclear and required additional time for processing.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KPIs needed various visualization formats (e.g., line charts, bar graphs, maps), making the selection process difficult.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Importing the dataset into MySQL was slow, and column renaming and date format issues added complexity.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Manual tasks in Tableau for creating visualizations were time-consuming.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Resolutions: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the ‘</a:t>
            </a:r>
            <a:r>
              <a:rPr lang="en-US" b="1" dirty="0"/>
              <a:t>load data </a:t>
            </a:r>
            <a:r>
              <a:rPr lang="en-US" b="1" dirty="0" err="1"/>
              <a:t>infile</a:t>
            </a:r>
            <a:r>
              <a:rPr lang="en-US" dirty="0"/>
              <a:t>’ method for faster data loading into SQL.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Focused on key priorities, simplifying aesthetics to enhance clarity.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Gained a clear understanding of the data needed for each KPI visualization.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Removed duplicate or less valuable information to streamline the process.</a:t>
            </a:r>
          </a:p>
        </p:txBody>
      </p:sp>
    </p:spTree>
    <p:extLst>
      <p:ext uri="{BB962C8B-B14F-4D97-AF65-F5344CB8AC3E}">
        <p14:creationId xmlns:p14="http://schemas.microsoft.com/office/powerpoint/2010/main" val="132835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303E385-926A-C829-F568-64154025EED2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134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take aways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79D0756-2DD5-4DDE-5D38-366AB32CB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626389"/>
              </p:ext>
            </p:extLst>
          </p:nvPr>
        </p:nvGraphicFramePr>
        <p:xfrm>
          <a:off x="669037" y="2055813"/>
          <a:ext cx="10853928" cy="3846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49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335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vaishnavi vaishnavi</dc:creator>
  <cp:lastModifiedBy>vaishnavi vaishnavi</cp:lastModifiedBy>
  <cp:revision>13</cp:revision>
  <dcterms:created xsi:type="dcterms:W3CDTF">2025-04-22T13:48:02Z</dcterms:created>
  <dcterms:modified xsi:type="dcterms:W3CDTF">2025-04-24T12:24:23Z</dcterms:modified>
</cp:coreProperties>
</file>